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264c772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264c77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resemblance is observed for Tuesdays and Thursdays where class duration is  of 75 minutes, starting from 8am.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peak points observed are at 9:15, 10:45, 12:15, 1:45 and so on, these are just before the class starts.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1d984ab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01d984a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mornings, we found that temperature accounted for more bikes and pedestrians generally, but in the hours right before the first class, up to a 3.5x difference for pedestrians and a 5.5x difference for bikes.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28ba729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028ba729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1d984ab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1d984a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28ba729d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028ba729d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28ba729d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28ba729d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28ba729d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28ba729d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028ba729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028ba729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28ba729d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028ba729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1d984ab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1d984ab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1d984a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1d984a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028ba72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028ba72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1d984ab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1d984ab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1d984a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1d984a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01d984ab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01d984ab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0264c77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0264c77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 striking resemblance between Mondays and Wednesdays and Fridays where class duration is of 50 minutes starting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around 8am. All the peak points observed are exactly 15 minutes before the class starts i.e at 8:45 , 9:45, 10:45, 11:45 and 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0264c772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0264c77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resemblance is observed for Tuesdays and Thursdays where class duration is  of 75 minutes, starting from 8am.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peak points observed are at 9:15, 10:45, 12:15, 1:45 and so on, these are just before the class starts.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028ba729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028ba729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1d984ab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1d984a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1d984ab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1d984ab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1d984ab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1d984ab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1d984ab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1d984ab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1d984ab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1d984ab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264c77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0264c77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 striking resemblance between Mondays and Wednesdays and Fridays where class duration is of 50 minutes starting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around 8am. All the peak points observed are exactly 15 minutes before the class starts i.e at 8:45 , 9:45, 10:45, 11:45 and 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1531625" y="1440175"/>
            <a:ext cx="61836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11700" y="960125"/>
            <a:ext cx="4857900" cy="22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-25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53.jpg"/><Relationship Id="rId5" Type="http://schemas.openxmlformats.org/officeDocument/2006/relationships/image" Target="../media/image50.png"/><Relationship Id="rId6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Relationship Id="rId7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302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DC20018</a:t>
            </a:r>
            <a:endParaRPr/>
          </a:p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311700" y="860975"/>
            <a:ext cx="8679000" cy="21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PREDICTION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(TUE, THURS)</a:t>
            </a:r>
            <a:endParaRPr b="1" sz="240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025" y="1527025"/>
            <a:ext cx="1699275" cy="21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44530" l="4590" r="49275" t="7003"/>
          <a:stretch/>
        </p:blipFill>
        <p:spPr>
          <a:xfrm>
            <a:off x="4572000" y="1537475"/>
            <a:ext cx="2561024" cy="207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75" y="773343"/>
            <a:ext cx="4005899" cy="211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5" y="2889438"/>
            <a:ext cx="4005900" cy="207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421725" y="302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WEATHER</a:t>
            </a:r>
            <a:endParaRPr b="1" sz="2400"/>
          </a:p>
        </p:txBody>
      </p:sp>
      <p:sp>
        <p:nvSpPr>
          <p:cNvPr id="186" name="Google Shape;186;p24"/>
          <p:cNvSpPr txBox="1"/>
          <p:nvPr/>
        </p:nvSpPr>
        <p:spPr>
          <a:xfrm>
            <a:off x="536350" y="1019788"/>
            <a:ext cx="41457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precipitation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Hard to separate from confounders with limited data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enough data for wind uncorrelated with temperature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Comparison of most distinct weather days</a:t>
            </a:r>
            <a:endParaRPr sz="18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350" y="1247779"/>
            <a:ext cx="3762375" cy="264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334" y="203162"/>
            <a:ext cx="3174664" cy="453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600" y="398400"/>
            <a:ext cx="3033475" cy="21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25" y="2672913"/>
            <a:ext cx="3033475" cy="217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5263" y="2691829"/>
            <a:ext cx="3033475" cy="213550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type="title"/>
          </p:nvPr>
        </p:nvSpPr>
        <p:spPr>
          <a:xfrm>
            <a:off x="421725" y="302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WEATHER</a:t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PARKING POLICY</a:t>
            </a:r>
            <a:endParaRPr b="1" sz="2400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50" y="679788"/>
            <a:ext cx="4903875" cy="37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385075" y="976450"/>
            <a:ext cx="35757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Statistically insignificant difference for cars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Difference for pedestrians, bikes, etc. essentially correlates to class schedule, which is not independent of parking hours.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1137425"/>
            <a:ext cx="2934175" cy="21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376025" y="888250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R2=0.701</a:t>
            </a:r>
            <a:endParaRPr sz="1000"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50" y="1080100"/>
            <a:ext cx="2934175" cy="2183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6378625" y="817625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R2=0.928</a:t>
            </a:r>
            <a:endParaRPr sz="1000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325" y="1137425"/>
            <a:ext cx="2900671" cy="21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3306150" y="888250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R2=0.706</a:t>
            </a:r>
            <a:endParaRPr sz="1000"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0" y="3326375"/>
            <a:ext cx="8345149" cy="17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PREDICTIVE MODEL (Performance)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11700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(What if the game is prolonged?)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572001" cy="357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400" y="1017725"/>
            <a:ext cx="4519511" cy="357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8"/>
          <p:cNvCxnSpPr/>
          <p:nvPr/>
        </p:nvCxnSpPr>
        <p:spPr>
          <a:xfrm rot="10800000">
            <a:off x="2473225" y="1271788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8"/>
          <p:cNvCxnSpPr/>
          <p:nvPr/>
        </p:nvCxnSpPr>
        <p:spPr>
          <a:xfrm rot="10800000">
            <a:off x="294710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8"/>
          <p:cNvCxnSpPr/>
          <p:nvPr/>
        </p:nvCxnSpPr>
        <p:spPr>
          <a:xfrm rot="10800000">
            <a:off x="31109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8"/>
          <p:cNvCxnSpPr/>
          <p:nvPr/>
        </p:nvCxnSpPr>
        <p:spPr>
          <a:xfrm rot="10800000">
            <a:off x="3748675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8"/>
          <p:cNvCxnSpPr/>
          <p:nvPr/>
        </p:nvCxnSpPr>
        <p:spPr>
          <a:xfrm rot="10800000">
            <a:off x="6792225" y="1271788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8"/>
          <p:cNvCxnSpPr/>
          <p:nvPr/>
        </p:nvCxnSpPr>
        <p:spPr>
          <a:xfrm rot="10800000">
            <a:off x="726610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8"/>
          <p:cNvCxnSpPr/>
          <p:nvPr/>
        </p:nvCxnSpPr>
        <p:spPr>
          <a:xfrm rot="10800000">
            <a:off x="74299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8"/>
          <p:cNvCxnSpPr/>
          <p:nvPr/>
        </p:nvCxnSpPr>
        <p:spPr>
          <a:xfrm rot="10800000">
            <a:off x="80656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8"/>
          <p:cNvCxnSpPr/>
          <p:nvPr/>
        </p:nvCxnSpPr>
        <p:spPr>
          <a:xfrm>
            <a:off x="3119300" y="1742725"/>
            <a:ext cx="6357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2" name="Google Shape;232;p28"/>
          <p:cNvCxnSpPr/>
          <p:nvPr/>
        </p:nvCxnSpPr>
        <p:spPr>
          <a:xfrm>
            <a:off x="7429950" y="1695025"/>
            <a:ext cx="6357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3" name="Google Shape;233;p28"/>
          <p:cNvCxnSpPr/>
          <p:nvPr/>
        </p:nvCxnSpPr>
        <p:spPr>
          <a:xfrm>
            <a:off x="6791525" y="2001675"/>
            <a:ext cx="482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" name="Google Shape;234;p28"/>
          <p:cNvSpPr txBox="1"/>
          <p:nvPr/>
        </p:nvSpPr>
        <p:spPr>
          <a:xfrm>
            <a:off x="2550738" y="16243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sp>
        <p:nvSpPr>
          <p:cNvPr id="235" name="Google Shape;235;p28"/>
          <p:cNvSpPr txBox="1"/>
          <p:nvPr/>
        </p:nvSpPr>
        <p:spPr>
          <a:xfrm>
            <a:off x="3188463" y="14830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</a:t>
            </a:r>
            <a:r>
              <a:rPr lang="en" sz="1000"/>
              <a:t>h</a:t>
            </a:r>
            <a:endParaRPr sz="1000"/>
          </a:p>
        </p:txBody>
      </p:sp>
      <p:sp>
        <p:nvSpPr>
          <p:cNvPr id="236" name="Google Shape;236;p28"/>
          <p:cNvSpPr txBox="1"/>
          <p:nvPr/>
        </p:nvSpPr>
        <p:spPr>
          <a:xfrm>
            <a:off x="7513338" y="14353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4h</a:t>
            </a:r>
            <a:endParaRPr sz="1000"/>
          </a:p>
        </p:txBody>
      </p:sp>
      <p:sp>
        <p:nvSpPr>
          <p:cNvPr id="237" name="Google Shape;237;p28"/>
          <p:cNvSpPr txBox="1"/>
          <p:nvPr/>
        </p:nvSpPr>
        <p:spPr>
          <a:xfrm>
            <a:off x="6868413" y="16894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cxnSp>
        <p:nvCxnSpPr>
          <p:cNvPr id="238" name="Google Shape;238;p28"/>
          <p:cNvCxnSpPr/>
          <p:nvPr/>
        </p:nvCxnSpPr>
        <p:spPr>
          <a:xfrm>
            <a:off x="2473225" y="1918675"/>
            <a:ext cx="482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" name="Google Shape;239;p28"/>
          <p:cNvSpPr txBox="1"/>
          <p:nvPr/>
        </p:nvSpPr>
        <p:spPr>
          <a:xfrm>
            <a:off x="812375" y="2001675"/>
            <a:ext cx="1071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28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(What if more student get enrolled?)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9" y="970625"/>
            <a:ext cx="8943723" cy="240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9"/>
          <p:cNvCxnSpPr/>
          <p:nvPr/>
        </p:nvCxnSpPr>
        <p:spPr>
          <a:xfrm>
            <a:off x="516638" y="1871107"/>
            <a:ext cx="852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23375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(Class Schedule)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84" y="817325"/>
            <a:ext cx="4362767" cy="341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0"/>
          <p:cNvCxnSpPr/>
          <p:nvPr/>
        </p:nvCxnSpPr>
        <p:spPr>
          <a:xfrm>
            <a:off x="2930950" y="1036525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>
            <a:off x="2647850" y="1036525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650" y="841175"/>
            <a:ext cx="4075550" cy="3224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0"/>
          <p:cNvCxnSpPr/>
          <p:nvPr/>
        </p:nvCxnSpPr>
        <p:spPr>
          <a:xfrm>
            <a:off x="7144075" y="894650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0"/>
          <p:cNvCxnSpPr/>
          <p:nvPr/>
        </p:nvCxnSpPr>
        <p:spPr>
          <a:xfrm>
            <a:off x="6860275" y="894650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8" name="Google Shape;258;p30"/>
          <p:cNvSpPr txBox="1"/>
          <p:nvPr/>
        </p:nvSpPr>
        <p:spPr>
          <a:xfrm>
            <a:off x="2005775" y="4331125"/>
            <a:ext cx="3000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Decrease the class interval from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914400" y="1299400"/>
            <a:ext cx="7546200" cy="32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Collect more data to support our suggestions, such as the reason for student’s low </a:t>
            </a:r>
            <a:r>
              <a:rPr lang="en">
                <a:solidFill>
                  <a:srgbClr val="000000"/>
                </a:solidFill>
              </a:rPr>
              <a:t>attendance</a:t>
            </a:r>
            <a:r>
              <a:rPr lang="en">
                <a:solidFill>
                  <a:srgbClr val="000000"/>
                </a:solidFill>
              </a:rPr>
              <a:t> in cold weather. (Hospital data)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More data on football game days to enrich our model for game day.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Collect student population over years with sensor data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/>
        </p:nvSpPr>
        <p:spPr>
          <a:xfrm>
            <a:off x="1328275" y="1722925"/>
            <a:ext cx="6603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PURPOSE OF OUR PROJECT</a:t>
            </a:r>
            <a:endParaRPr b="1" sz="2400"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841500" y="2032725"/>
            <a:ext cx="4106400" cy="21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To avoid potential traffic jams on campus, we need to take action in advance!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We built a </a:t>
            </a:r>
            <a:r>
              <a:rPr b="1" lang="en" sz="1100">
                <a:solidFill>
                  <a:srgbClr val="000000"/>
                </a:solidFill>
              </a:rPr>
              <a:t>predictive model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1. Features we found and put into the model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2. Model performance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3. Model application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50" y="1093100"/>
            <a:ext cx="4421199" cy="33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841500" y="1106900"/>
            <a:ext cx="3811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want this in our campus!!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 rot="-813836">
            <a:off x="898155" y="1844045"/>
            <a:ext cx="2568540" cy="490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Not saying Thanos was right, but I understand!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375" y="961313"/>
            <a:ext cx="779625" cy="7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1- Hot Lanes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381525" y="857675"/>
            <a:ext cx="40692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Football game date: 2019-11-02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Compare date: 2019-11-09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Game time: 12:00-15:00 pm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Method: Take number difference, Foreign vehicles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5" y="2352075"/>
            <a:ext cx="4464702" cy="23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300" y="2352075"/>
            <a:ext cx="3901999" cy="23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4"/>
          <p:cNvCxnSpPr/>
          <p:nvPr/>
        </p:nvCxnSpPr>
        <p:spPr>
          <a:xfrm>
            <a:off x="5240600" y="3723300"/>
            <a:ext cx="32814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286" name="Google Shape;2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750" y="441000"/>
            <a:ext cx="2435251" cy="13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6325" y="441000"/>
            <a:ext cx="2435250" cy="1358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4"/>
          <p:cNvCxnSpPr/>
          <p:nvPr/>
        </p:nvCxnSpPr>
        <p:spPr>
          <a:xfrm>
            <a:off x="4167876" y="1039490"/>
            <a:ext cx="4823700" cy="13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9" name="Google Shape;289;p34"/>
          <p:cNvSpPr/>
          <p:nvPr/>
        </p:nvSpPr>
        <p:spPr>
          <a:xfrm>
            <a:off x="4071475" y="1828800"/>
            <a:ext cx="4920000" cy="33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 txBox="1"/>
          <p:nvPr/>
        </p:nvSpPr>
        <p:spPr>
          <a:xfrm>
            <a:off x="4119625" y="1886550"/>
            <a:ext cx="4774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4180675" y="1744075"/>
            <a:ext cx="4701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Cars: 1.5 times   Pedestrians: 3 times than usual; Reach peak earlier(10am); A concave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7823125" y="2508125"/>
            <a:ext cx="573900" cy="19734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7209850" y="2515975"/>
            <a:ext cx="243900" cy="19734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34"/>
          <p:cNvCxnSpPr/>
          <p:nvPr/>
        </p:nvCxnSpPr>
        <p:spPr>
          <a:xfrm>
            <a:off x="2193625" y="2712525"/>
            <a:ext cx="7800" cy="47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4"/>
          <p:cNvCxnSpPr/>
          <p:nvPr/>
        </p:nvCxnSpPr>
        <p:spPr>
          <a:xfrm>
            <a:off x="2413775" y="2799025"/>
            <a:ext cx="7800" cy="47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4"/>
          <p:cNvSpPr txBox="1"/>
          <p:nvPr/>
        </p:nvSpPr>
        <p:spPr>
          <a:xfrm>
            <a:off x="2083550" y="2515975"/>
            <a:ext cx="573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75min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925" y="737775"/>
            <a:ext cx="2531324" cy="1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50" y="915788"/>
            <a:ext cx="1540074" cy="966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35"/>
          <p:cNvCxnSpPr>
            <a:stCxn id="303" idx="3"/>
          </p:cNvCxnSpPr>
          <p:nvPr/>
        </p:nvCxnSpPr>
        <p:spPr>
          <a:xfrm flipH="1" rot="10800000">
            <a:off x="4295249" y="1258025"/>
            <a:ext cx="38280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5"/>
          <p:cNvSpPr/>
          <p:nvPr/>
        </p:nvSpPr>
        <p:spPr>
          <a:xfrm>
            <a:off x="322350" y="2209350"/>
            <a:ext cx="3972900" cy="621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429600" y="2146450"/>
            <a:ext cx="3758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Before the beginning of game, car traffic was higher than usual, might because they couldn't find parking spot, then went out and park along the road</a:t>
            </a:r>
            <a:endParaRPr sz="1100"/>
          </a:p>
        </p:txBody>
      </p:sp>
      <p:sp>
        <p:nvSpPr>
          <p:cNvPr id="308" name="Google Shape;308;p35"/>
          <p:cNvSpPr/>
          <p:nvPr/>
        </p:nvSpPr>
        <p:spPr>
          <a:xfrm>
            <a:off x="2806875" y="864875"/>
            <a:ext cx="306600" cy="8805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775" y="1745450"/>
            <a:ext cx="2799826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675" y="3417439"/>
            <a:ext cx="2799825" cy="149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375" y="873325"/>
            <a:ext cx="2643875" cy="142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36"/>
          <p:cNvCxnSpPr>
            <a:stCxn id="317" idx="3"/>
          </p:cNvCxnSpPr>
          <p:nvPr/>
        </p:nvCxnSpPr>
        <p:spPr>
          <a:xfrm flipH="1" rot="10800000">
            <a:off x="3986250" y="1265750"/>
            <a:ext cx="6762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36"/>
          <p:cNvCxnSpPr>
            <a:stCxn id="315" idx="1"/>
          </p:cNvCxnSpPr>
          <p:nvPr/>
        </p:nvCxnSpPr>
        <p:spPr>
          <a:xfrm flipH="1">
            <a:off x="5661075" y="2505025"/>
            <a:ext cx="5817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6"/>
          <p:cNvCxnSpPr>
            <a:stCxn id="316" idx="1"/>
          </p:cNvCxnSpPr>
          <p:nvPr/>
        </p:nvCxnSpPr>
        <p:spPr>
          <a:xfrm flipH="1">
            <a:off x="5424975" y="4166382"/>
            <a:ext cx="3417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36"/>
          <p:cNvSpPr/>
          <p:nvPr/>
        </p:nvSpPr>
        <p:spPr>
          <a:xfrm>
            <a:off x="2964125" y="982800"/>
            <a:ext cx="228000" cy="11400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/>
          <p:nvPr/>
        </p:nvSpPr>
        <p:spPr>
          <a:xfrm>
            <a:off x="7948900" y="1902700"/>
            <a:ext cx="228000" cy="11871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>
            <a:off x="7571525" y="3545950"/>
            <a:ext cx="228000" cy="11871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>
            <a:off x="817700" y="2358725"/>
            <a:ext cx="3168600" cy="149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 txBox="1"/>
          <p:nvPr/>
        </p:nvSpPr>
        <p:spPr>
          <a:xfrm>
            <a:off x="967100" y="2317825"/>
            <a:ext cx="28698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After the end of game(around 3pm), more cars exit campus from Campus Drive &amp; Paint Branch Drive rather than south gate,the third is University_Blvd_&amp;_Paint_Branch_Dr. Campus Drive &amp; Paint Branch Drive has higher kurtosis than University_Blvd_&amp;_Paint_Branch_Dr.</a:t>
            </a:r>
            <a:endParaRPr sz="1100"/>
          </a:p>
        </p:txBody>
      </p:sp>
      <p:sp>
        <p:nvSpPr>
          <p:cNvPr id="326" name="Google Shape;326;p36"/>
          <p:cNvSpPr/>
          <p:nvPr/>
        </p:nvSpPr>
        <p:spPr>
          <a:xfrm>
            <a:off x="7618700" y="1265748"/>
            <a:ext cx="228000" cy="389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1</a:t>
            </a:r>
          </a:p>
        </p:txBody>
      </p:sp>
      <p:sp>
        <p:nvSpPr>
          <p:cNvPr id="327" name="Google Shape;327;p36"/>
          <p:cNvSpPr/>
          <p:nvPr/>
        </p:nvSpPr>
        <p:spPr>
          <a:xfrm>
            <a:off x="8619400" y="3856625"/>
            <a:ext cx="287850" cy="437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2</a:t>
            </a:r>
          </a:p>
        </p:txBody>
      </p:sp>
      <p:sp>
        <p:nvSpPr>
          <p:cNvPr id="328" name="Google Shape;328;p36"/>
          <p:cNvSpPr/>
          <p:nvPr/>
        </p:nvSpPr>
        <p:spPr>
          <a:xfrm>
            <a:off x="1054525" y="1265750"/>
            <a:ext cx="287850" cy="389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(MON, WED, FRI)</a:t>
            </a:r>
            <a:endParaRPr b="1" sz="2400"/>
          </a:p>
        </p:txBody>
      </p:sp>
      <p:pic>
        <p:nvPicPr>
          <p:cNvPr id="334" name="Google Shape;3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25" y="720825"/>
            <a:ext cx="3875200" cy="41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675" y="753375"/>
            <a:ext cx="3600450" cy="40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325" y="2101475"/>
            <a:ext cx="1797355" cy="135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37"/>
          <p:cNvSpPr/>
          <p:nvPr/>
        </p:nvSpPr>
        <p:spPr>
          <a:xfrm>
            <a:off x="288750" y="789275"/>
            <a:ext cx="3003000" cy="2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437850" y="753375"/>
            <a:ext cx="27048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Pedestrians</a:t>
            </a: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5563400" y="818150"/>
            <a:ext cx="2570100" cy="1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5996550" y="803675"/>
            <a:ext cx="227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Bicyclists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(TUE, THURS)</a:t>
            </a:r>
            <a:endParaRPr b="1" sz="2400"/>
          </a:p>
        </p:txBody>
      </p:sp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5" y="800700"/>
            <a:ext cx="4050575" cy="39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825" y="873325"/>
            <a:ext cx="3963575" cy="3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250" y="2160775"/>
            <a:ext cx="1676874" cy="19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OVERALL TIME TREND</a:t>
            </a:r>
            <a:endParaRPr b="1" sz="2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998" y="2014063"/>
            <a:ext cx="1800001" cy="181236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729675" y="873334"/>
            <a:ext cx="22041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Dataset: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number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5 transportation mode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5 locations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 weeks</a:t>
            </a:r>
            <a:endParaRPr sz="1100"/>
          </a:p>
        </p:txBody>
      </p:sp>
      <p:sp>
        <p:nvSpPr>
          <p:cNvPr id="77" name="Google Shape;77;p16"/>
          <p:cNvSpPr/>
          <p:nvPr/>
        </p:nvSpPr>
        <p:spPr>
          <a:xfrm>
            <a:off x="3672000" y="873313"/>
            <a:ext cx="1800000" cy="1032600"/>
          </a:xfrm>
          <a:prstGeom prst="roundRect">
            <a:avLst>
              <a:gd fmla="val 16667" name="adj"/>
            </a:avLst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325" y="261378"/>
            <a:ext cx="3477250" cy="157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438" y="1775917"/>
            <a:ext cx="3477251" cy="159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325" y="3300204"/>
            <a:ext cx="3477249" cy="16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629" y="1784000"/>
            <a:ext cx="3435045" cy="15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25" y="3367582"/>
            <a:ext cx="3435051" cy="15918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33125" y="866275"/>
            <a:ext cx="29742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</a:t>
            </a:r>
            <a:r>
              <a:rPr lang="en">
                <a:solidFill>
                  <a:schemeClr val="dk1"/>
                </a:solidFill>
              </a:rPr>
              <a:t>periodic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Temporary dynamics matter!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491925" y="1944300"/>
            <a:ext cx="298500" cy="81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983825" y="2011675"/>
            <a:ext cx="211800" cy="77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420050" y="452375"/>
            <a:ext cx="153900" cy="51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7825350" y="500525"/>
            <a:ext cx="163500" cy="372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>
            <a:stCxn id="81" idx="3"/>
          </p:cNvCxnSpPr>
          <p:nvPr/>
        </p:nvCxnSpPr>
        <p:spPr>
          <a:xfrm flipH="1" rot="10800000">
            <a:off x="3568674" y="2185050"/>
            <a:ext cx="1032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>
            <a:stCxn id="82" idx="3"/>
          </p:cNvCxnSpPr>
          <p:nvPr/>
        </p:nvCxnSpPr>
        <p:spPr>
          <a:xfrm flipH="1" rot="10800000">
            <a:off x="3568676" y="3561403"/>
            <a:ext cx="3006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>
            <a:stCxn id="78" idx="1"/>
          </p:cNvCxnSpPr>
          <p:nvPr/>
        </p:nvCxnSpPr>
        <p:spPr>
          <a:xfrm flipH="1">
            <a:off x="4783625" y="1049127"/>
            <a:ext cx="791700" cy="18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79" idx="1"/>
          </p:cNvCxnSpPr>
          <p:nvPr/>
        </p:nvCxnSpPr>
        <p:spPr>
          <a:xfrm flipH="1">
            <a:off x="5101438" y="2571746"/>
            <a:ext cx="52200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0" idx="1"/>
          </p:cNvCxnSpPr>
          <p:nvPr/>
        </p:nvCxnSpPr>
        <p:spPr>
          <a:xfrm rot="10800000">
            <a:off x="4966625" y="3792464"/>
            <a:ext cx="6087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81525" y="857675"/>
            <a:ext cx="40692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Football game date: 2019-11-02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Compare date: 2019-11-09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Game time: 12:00-15:00 pm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Method: Take number difference, Foreign vehicles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0" y="2217799"/>
            <a:ext cx="4140949" cy="234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350" y="2234838"/>
            <a:ext cx="4140951" cy="2309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7"/>
          <p:cNvCxnSpPr/>
          <p:nvPr/>
        </p:nvCxnSpPr>
        <p:spPr>
          <a:xfrm flipH="1" rot="10800000">
            <a:off x="516000" y="3247350"/>
            <a:ext cx="8112000" cy="6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/>
          <p:nvPr/>
        </p:nvSpPr>
        <p:spPr>
          <a:xfrm>
            <a:off x="4312125" y="767475"/>
            <a:ext cx="4583100" cy="974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660025" y="4086850"/>
            <a:ext cx="4774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4504625" y="767475"/>
            <a:ext cx="47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</a:t>
            </a:r>
            <a:r>
              <a:rPr lang="en" sz="1100">
                <a:solidFill>
                  <a:srgbClr val="666666"/>
                </a:solidFill>
              </a:rPr>
              <a:t>ars: 1.5 times   Pedestrians: 3 times than usual; 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</a:rPr>
              <a:t>A concave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Reach peak earlier(10am) and faster; 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Cars reached peak 75 mins earlier;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>
            <a:off x="2412225" y="2386075"/>
            <a:ext cx="7800" cy="47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7"/>
          <p:cNvCxnSpPr>
            <a:stCxn id="107" idx="0"/>
          </p:cNvCxnSpPr>
          <p:nvPr/>
        </p:nvCxnSpPr>
        <p:spPr>
          <a:xfrm>
            <a:off x="2532050" y="2434200"/>
            <a:ext cx="3900" cy="78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 txBox="1"/>
          <p:nvPr/>
        </p:nvSpPr>
        <p:spPr>
          <a:xfrm>
            <a:off x="2245100" y="2434200"/>
            <a:ext cx="573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75min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75" y="1360175"/>
            <a:ext cx="2057499" cy="10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175" y="2510375"/>
            <a:ext cx="2156250" cy="116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6675" y="3780900"/>
            <a:ext cx="2120450" cy="11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150" y="3373875"/>
            <a:ext cx="2156250" cy="11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0751" y="793525"/>
            <a:ext cx="1997724" cy="10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150" y="873325"/>
            <a:ext cx="1540074" cy="966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>
            <a:stCxn id="118" idx="3"/>
          </p:cNvCxnSpPr>
          <p:nvPr/>
        </p:nvCxnSpPr>
        <p:spPr>
          <a:xfrm flipH="1" rot="10800000">
            <a:off x="4118476" y="1242275"/>
            <a:ext cx="567600" cy="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stCxn id="117" idx="3"/>
          </p:cNvCxnSpPr>
          <p:nvPr/>
        </p:nvCxnSpPr>
        <p:spPr>
          <a:xfrm flipH="1" rot="10800000">
            <a:off x="2798401" y="3939037"/>
            <a:ext cx="370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/>
          <p:nvPr/>
        </p:nvCxnSpPr>
        <p:spPr>
          <a:xfrm flipH="1">
            <a:off x="5032025" y="2460950"/>
            <a:ext cx="235800" cy="4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8"/>
          <p:cNvCxnSpPr>
            <a:stCxn id="115" idx="1"/>
          </p:cNvCxnSpPr>
          <p:nvPr/>
        </p:nvCxnSpPr>
        <p:spPr>
          <a:xfrm flipH="1">
            <a:off x="5708275" y="3095353"/>
            <a:ext cx="807900" cy="1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8"/>
          <p:cNvCxnSpPr>
            <a:stCxn id="116" idx="1"/>
          </p:cNvCxnSpPr>
          <p:nvPr/>
        </p:nvCxnSpPr>
        <p:spPr>
          <a:xfrm flipH="1">
            <a:off x="5424975" y="4348112"/>
            <a:ext cx="341700" cy="1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675" y="3142125"/>
            <a:ext cx="3314424" cy="17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9"/>
          <p:cNvCxnSpPr>
            <a:stCxn id="131" idx="1"/>
          </p:cNvCxnSpPr>
          <p:nvPr/>
        </p:nvCxnSpPr>
        <p:spPr>
          <a:xfrm flipH="1">
            <a:off x="5401575" y="4028725"/>
            <a:ext cx="365100" cy="3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/>
          <p:nvPr/>
        </p:nvSpPr>
        <p:spPr>
          <a:xfrm>
            <a:off x="7414275" y="3302225"/>
            <a:ext cx="558000" cy="13995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5763150" y="1391650"/>
            <a:ext cx="3207900" cy="1517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5873250" y="1391650"/>
            <a:ext cx="29877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Different from others, the number of </a:t>
            </a:r>
            <a:r>
              <a:rPr b="1" lang="en" sz="1100"/>
              <a:t>pedestrians</a:t>
            </a:r>
            <a:r>
              <a:rPr lang="en" sz="1100"/>
              <a:t> here </a:t>
            </a:r>
            <a:r>
              <a:rPr b="1" lang="en" sz="1100"/>
              <a:t>increases a lot</a:t>
            </a:r>
            <a:r>
              <a:rPr lang="en" sz="1100"/>
              <a:t> during game time, till the end of the game. And number of </a:t>
            </a:r>
            <a:r>
              <a:rPr b="1" lang="en" sz="1100"/>
              <a:t>cars </a:t>
            </a:r>
            <a:r>
              <a:rPr lang="en" sz="1100"/>
              <a:t>is much </a:t>
            </a:r>
            <a:r>
              <a:rPr b="1" lang="en" sz="1100"/>
              <a:t>less</a:t>
            </a:r>
            <a:r>
              <a:rPr lang="en" sz="1100"/>
              <a:t> than usual.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Reason: many people watch game at bars at baltimore avenue, and cars avoid potential traffic here.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75" y="833425"/>
            <a:ext cx="3048224" cy="162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0"/>
          <p:cNvCxnSpPr/>
          <p:nvPr/>
        </p:nvCxnSpPr>
        <p:spPr>
          <a:xfrm flipH="1">
            <a:off x="5087000" y="2460950"/>
            <a:ext cx="8334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0"/>
          <p:cNvSpPr/>
          <p:nvPr/>
        </p:nvSpPr>
        <p:spPr>
          <a:xfrm>
            <a:off x="6077650" y="2751850"/>
            <a:ext cx="2754600" cy="140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7021150" y="919900"/>
            <a:ext cx="188700" cy="44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6195600" y="2846200"/>
            <a:ext cx="2563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Here, pedestrian traffic reaches its peak at 3pm (1200 more than usual).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Reason: There are many game day parking lots around here and there is a major bus stop near here.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38" y="873325"/>
            <a:ext cx="4565049" cy="20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0" y="2856400"/>
            <a:ext cx="4473725" cy="202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1"/>
          <p:cNvCxnSpPr/>
          <p:nvPr/>
        </p:nvCxnSpPr>
        <p:spPr>
          <a:xfrm flipH="1" rot="10800000">
            <a:off x="817700" y="1776975"/>
            <a:ext cx="4096200" cy="7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786250" y="3286500"/>
            <a:ext cx="4104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56" name="Google Shape;156;p21"/>
          <p:cNvSpPr/>
          <p:nvPr/>
        </p:nvSpPr>
        <p:spPr>
          <a:xfrm>
            <a:off x="2256525" y="1069300"/>
            <a:ext cx="440400" cy="676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776" y="1101325"/>
            <a:ext cx="2902051" cy="34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(MON, WED, FRI)</a:t>
            </a:r>
            <a:endParaRPr b="1" sz="24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338" y="3027200"/>
            <a:ext cx="1671826" cy="151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2"/>
          <p:cNvSpPr/>
          <p:nvPr/>
        </p:nvSpPr>
        <p:spPr>
          <a:xfrm>
            <a:off x="288750" y="789275"/>
            <a:ext cx="3003000" cy="2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437850" y="753375"/>
            <a:ext cx="27048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5563400" y="818150"/>
            <a:ext cx="2570100" cy="1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5996550" y="803675"/>
            <a:ext cx="227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0" y="896600"/>
            <a:ext cx="3575650" cy="18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0" y="2796331"/>
            <a:ext cx="3575648" cy="186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6025" y="902025"/>
            <a:ext cx="3505350" cy="18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7">
            <a:alphaModFix/>
          </a:blip>
          <a:srcRect b="0" l="10458" r="0" t="18533"/>
          <a:stretch/>
        </p:blipFill>
        <p:spPr>
          <a:xfrm>
            <a:off x="5506900" y="2968252"/>
            <a:ext cx="3575651" cy="17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